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9" r:id="rId2"/>
    <p:sldId id="256" r:id="rId3"/>
    <p:sldId id="278" r:id="rId4"/>
    <p:sldId id="264" r:id="rId5"/>
    <p:sldId id="266" r:id="rId6"/>
    <p:sldId id="257" r:id="rId7"/>
    <p:sldId id="270" r:id="rId8"/>
    <p:sldId id="274" r:id="rId9"/>
    <p:sldId id="261" r:id="rId10"/>
    <p:sldId id="267" r:id="rId11"/>
    <p:sldId id="258" r:id="rId12"/>
    <p:sldId id="271" r:id="rId13"/>
    <p:sldId id="279" r:id="rId14"/>
    <p:sldId id="262" r:id="rId15"/>
    <p:sldId id="268" r:id="rId16"/>
    <p:sldId id="259" r:id="rId17"/>
    <p:sldId id="272" r:id="rId18"/>
    <p:sldId id="280" r:id="rId19"/>
    <p:sldId id="263" r:id="rId20"/>
    <p:sldId id="265" r:id="rId21"/>
    <p:sldId id="273" r:id="rId22"/>
    <p:sldId id="260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8F5F92-1E47-4AE4-AFB7-ED8054E083F7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4AD4C-CF9A-4B35-B025-08D668A95C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4AD4C-CF9A-4B35-B025-08D668A95C5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44AD4C-CF9A-4B35-B025-08D668A95C5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0DB0F-58C0-4FC1-BB0C-3D767AB8F54A}" type="datetimeFigureOut">
              <a:rPr lang="en-US" smtClean="0"/>
              <a:pPr/>
              <a:t>4/10/2013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29779-0875-4DEC-A92C-846A2714BB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:\-Extension\2013\DCIM\Contest\IMG_9169.JPG"/>
          <p:cNvPicPr>
            <a:picLocks noChangeAspect="1" noChangeArrowheads="1"/>
          </p:cNvPicPr>
          <p:nvPr/>
        </p:nvPicPr>
        <p:blipFill>
          <a:blip r:embed="rId3" cstate="print"/>
          <a:srcRect l="3705" r="74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54th Annual</a:t>
            </a:r>
            <a:b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Florida Land Judging Contest</a:t>
            </a:r>
            <a:endParaRPr lang="en-US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Levy Soil and Water Conservation District</a:t>
            </a:r>
          </a:p>
          <a:p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22, 2013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:\-Extension\2013\DCIM\Field 2\IMG_9200.JPG"/>
          <p:cNvPicPr>
            <a:picLocks noChangeAspect="1" noChangeArrowheads="1"/>
          </p:cNvPicPr>
          <p:nvPr/>
        </p:nvPicPr>
        <p:blipFill>
          <a:blip r:embed="rId2" cstate="print"/>
          <a:srcRect l="10853" r="2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533400" y="1219200"/>
            <a:ext cx="7086600" cy="27432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620000" y="3962400"/>
            <a:ext cx="0" cy="27432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43600" y="2971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Run = 100’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39624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Rise = 2.5’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533400"/>
            <a:ext cx="533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Topsoil Erosion: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10” original – 12” existing = 2” gained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12”/10” gained = 20% accumulated (low)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0" y="6091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Slope = 2.5%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3400" y="1219200"/>
            <a:ext cx="7162800" cy="56388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3" name="Picture 3" descr="N:\-Extension\2013\DCIM\Field 2\IMG_9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" y="2514600"/>
            <a:ext cx="28448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xellis\Desktop\LJ2013\P1000846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755441"/>
            <a:ext cx="9144000" cy="610255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71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Field 2</a:t>
            </a:r>
            <a:endParaRPr lang="en-US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xellis\Desktop\LJ2013\P1000846.JPG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0" y="755441"/>
            <a:ext cx="9144000" cy="6102559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flipH="1">
            <a:off x="533400" y="3928646"/>
            <a:ext cx="7772400" cy="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162800" y="3776246"/>
            <a:ext cx="10773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SHS: 25”</a:t>
            </a:r>
          </a:p>
          <a:p>
            <a:r>
              <a:rPr lang="en-US" sz="800" dirty="0" smtClean="0"/>
              <a:t> 2% </a:t>
            </a:r>
            <a:r>
              <a:rPr lang="en-US" sz="800" dirty="0" err="1" smtClean="0"/>
              <a:t>Redox</a:t>
            </a:r>
            <a:r>
              <a:rPr lang="en-US" sz="800" dirty="0" smtClean="0"/>
              <a:t> Conc.</a:t>
            </a:r>
            <a:endParaRPr lang="en-US" sz="8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981200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0-7”	Ap1	Sand (10YR 2/1)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2938046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12-25”	AE	Sand (10YR 4/2)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4081046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41-55+”	E	Sand (10YR 7/1)	2-10% RC (5YR 5/8)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71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Field 2: Poorly drained </a:t>
            </a:r>
            <a:r>
              <a:rPr lang="en-US" sz="2400" dirty="0" err="1" smtClean="0"/>
              <a:t>Inceptisol</a:t>
            </a:r>
            <a:r>
              <a:rPr lang="en-US" sz="2400" dirty="0" smtClean="0"/>
              <a:t>, 2.5% Slope	Top soil = 12”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" y="2362200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7-12”	Ap2	Sand (N 2/0)	Slightly compacted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4600" y="2057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Umbric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Epipedon</a:t>
            </a:r>
            <a:r>
              <a:rPr lang="en-US" sz="16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&gt;10” dark topsoil, &lt; 50% BS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5486400" y="1828800"/>
            <a:ext cx="381000" cy="990600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91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:\-Extension\2013\DCIM\Field 3\IMG_9147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3704" r="740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N:\-Extension\2013\DCIM\Field 3\IMG_9195.JPG"/>
          <p:cNvPicPr>
            <a:picLocks noChangeAspect="1" noChangeArrowheads="1"/>
          </p:cNvPicPr>
          <p:nvPr/>
        </p:nvPicPr>
        <p:blipFill>
          <a:blip r:embed="rId2" cstate="print"/>
          <a:srcRect l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N:\-Extension\2013\DCIM\Field 3\IMG_9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09800"/>
            <a:ext cx="3048000" cy="457200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1295400" y="1676400"/>
            <a:ext cx="6248400" cy="762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543800" y="1752600"/>
            <a:ext cx="0" cy="9906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038600" y="16719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Run = 100’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43800" y="19050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Rise = 10.9’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52800" y="2895600"/>
            <a:ext cx="533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Topsoil Erosion: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18” original – 12” existing = 6” lost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6”/18” lost = 33% erosion (moderate)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563638">
            <a:off x="5233407" y="2122942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Slope = 10.9%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295400" y="1676400"/>
            <a:ext cx="6248400" cy="10668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exellis\Desktop\LJ2013\P1000863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" y="755442"/>
            <a:ext cx="9144000" cy="610255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71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Field 3:</a:t>
            </a: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exellis\Desktop\LJ2013\P1000863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" y="755442"/>
            <a:ext cx="9144000" cy="61025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" y="2557046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0-12”	</a:t>
            </a:r>
            <a:r>
              <a:rPr lang="en-US" sz="1600" dirty="0" err="1" smtClean="0">
                <a:solidFill>
                  <a:schemeClr val="bg1"/>
                </a:solidFill>
              </a:rPr>
              <a:t>Ap</a:t>
            </a:r>
            <a:r>
              <a:rPr lang="en-US" sz="1600" dirty="0" smtClean="0">
                <a:solidFill>
                  <a:schemeClr val="bg1"/>
                </a:solidFill>
              </a:rPr>
              <a:t>/E	Sand (10YR 3/2) / Sand (10YR 5/6)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3352800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12-35”	E1	Sand (10YR 5/6)	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1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Field 3: Excessively drained </a:t>
            </a:r>
            <a:r>
              <a:rPr lang="en-US" sz="2400" dirty="0" err="1" smtClean="0"/>
              <a:t>Entisol</a:t>
            </a:r>
            <a:r>
              <a:rPr lang="en-US" sz="2400" dirty="0" smtClean="0"/>
              <a:t>, 10.9% Slope	Top soil = 12”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4572000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35-42+”	E2	Sand (10YR 6/6)	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2800" y="3776246"/>
            <a:ext cx="10773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No observed SHWT features</a:t>
            </a:r>
            <a:endParaRPr lang="en-US" sz="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87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:\-Extension\2013\DCIM\Field 4\IMG_9151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4444" r="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1940" t="20513" r="13873" b="29487"/>
          <a:stretch>
            <a:fillRect/>
          </a:stretch>
        </p:blipFill>
        <p:spPr bwMode="auto">
          <a:xfrm>
            <a:off x="0" y="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590800" y="533400"/>
            <a:ext cx="685800" cy="3048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43600" y="0"/>
            <a:ext cx="32004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South on SR 24 to Bronson.</a:t>
            </a:r>
          </a:p>
          <a:p>
            <a:endParaRPr lang="en-US" dirty="0" smtClean="0"/>
          </a:p>
          <a:p>
            <a:r>
              <a:rPr lang="en-US" dirty="0" smtClean="0"/>
              <a:t>In Bronson, left on US 27 then right on CR 337 South.</a:t>
            </a:r>
          </a:p>
          <a:p>
            <a:endParaRPr lang="en-US" dirty="0"/>
          </a:p>
          <a:p>
            <a:r>
              <a:rPr lang="en-US" dirty="0" smtClean="0"/>
              <a:t>3.7-3.8 miles south to 42</a:t>
            </a:r>
            <a:r>
              <a:rPr lang="en-US" baseline="30000" dirty="0" smtClean="0"/>
              <a:t>nd</a:t>
            </a:r>
            <a:r>
              <a:rPr lang="en-US" dirty="0" smtClean="0"/>
              <a:t> St (not place).  Left on 42</a:t>
            </a:r>
            <a:r>
              <a:rPr lang="en-US" baseline="30000" dirty="0" smtClean="0"/>
              <a:t>nd</a:t>
            </a:r>
            <a:r>
              <a:rPr lang="en-US" dirty="0" smtClean="0"/>
              <a:t> street into property.</a:t>
            </a:r>
          </a:p>
          <a:p>
            <a:endParaRPr lang="en-US" dirty="0"/>
          </a:p>
          <a:p>
            <a:r>
              <a:rPr lang="en-US" dirty="0" smtClean="0"/>
              <a:t>Pits on right past fence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52821" t="20500" r="3077" b="32500"/>
          <a:stretch>
            <a:fillRect/>
          </a:stretch>
        </p:blipFill>
        <p:spPr bwMode="auto">
          <a:xfrm>
            <a:off x="1" y="4267200"/>
            <a:ext cx="47406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3276600" y="5181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362200" y="6096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3048000" y="5943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352800" y="64770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 cstate="print"/>
          <a:srcRect l="52821" t="20500" r="3077" b="32500"/>
          <a:stretch>
            <a:fillRect/>
          </a:stretch>
        </p:blipFill>
        <p:spPr bwMode="auto">
          <a:xfrm>
            <a:off x="5486400" y="5992332"/>
            <a:ext cx="838200" cy="45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3505200" y="914400"/>
            <a:ext cx="2133600" cy="50292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71800" y="4648200"/>
            <a:ext cx="68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4: </a:t>
            </a:r>
            <a:r>
              <a:rPr lang="en-US" sz="800" dirty="0" err="1" smtClean="0"/>
              <a:t>Entisol</a:t>
            </a:r>
            <a:endParaRPr lang="en-US" sz="800" dirty="0" smtClean="0"/>
          </a:p>
          <a:p>
            <a:r>
              <a:rPr lang="en-US" sz="800" dirty="0" smtClean="0"/>
              <a:t>SHWT: &gt;72”</a:t>
            </a:r>
          </a:p>
          <a:p>
            <a:r>
              <a:rPr lang="en-US" sz="800" dirty="0" smtClean="0"/>
              <a:t>Slope: 6.9%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1447800" y="5791200"/>
            <a:ext cx="76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3: </a:t>
            </a:r>
            <a:r>
              <a:rPr lang="en-US" sz="800" dirty="0" err="1" smtClean="0"/>
              <a:t>Entisol</a:t>
            </a:r>
            <a:endParaRPr lang="en-US" sz="800" dirty="0" smtClean="0"/>
          </a:p>
          <a:p>
            <a:r>
              <a:rPr lang="en-US" sz="800" dirty="0" smtClean="0"/>
              <a:t>SHWT: &gt;72”</a:t>
            </a:r>
          </a:p>
          <a:p>
            <a:r>
              <a:rPr lang="en-US" sz="800" dirty="0" smtClean="0"/>
              <a:t>Slope: 10.9%</a:t>
            </a:r>
            <a:endParaRPr 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2438400" y="5334000"/>
            <a:ext cx="99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2: </a:t>
            </a:r>
            <a:r>
              <a:rPr lang="en-US" sz="800" dirty="0" err="1" smtClean="0"/>
              <a:t>Entisol</a:t>
            </a:r>
            <a:r>
              <a:rPr lang="en-US" sz="800" dirty="0" smtClean="0"/>
              <a:t> (</a:t>
            </a:r>
            <a:r>
              <a:rPr lang="en-US" sz="800" dirty="0" err="1" smtClean="0"/>
              <a:t>Ultisol</a:t>
            </a:r>
            <a:r>
              <a:rPr lang="en-US" sz="800" dirty="0" smtClean="0"/>
              <a:t>)</a:t>
            </a:r>
          </a:p>
          <a:p>
            <a:r>
              <a:rPr lang="en-US" sz="800" dirty="0" smtClean="0"/>
              <a:t>SHWT: approx 25”</a:t>
            </a:r>
          </a:p>
          <a:p>
            <a:r>
              <a:rPr lang="en-US" sz="800" dirty="0" smtClean="0"/>
              <a:t>Slope: concave</a:t>
            </a:r>
            <a:endParaRPr lang="en-US" sz="800" dirty="0"/>
          </a:p>
        </p:txBody>
      </p:sp>
      <p:sp>
        <p:nvSpPr>
          <p:cNvPr id="35" name="TextBox 34"/>
          <p:cNvSpPr txBox="1"/>
          <p:nvPr/>
        </p:nvSpPr>
        <p:spPr>
          <a:xfrm>
            <a:off x="3581400" y="6248400"/>
            <a:ext cx="1066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1: </a:t>
            </a:r>
            <a:r>
              <a:rPr lang="en-US" sz="800" dirty="0" err="1" smtClean="0"/>
              <a:t>Ultisol</a:t>
            </a:r>
            <a:endParaRPr lang="en-US" sz="800" dirty="0" smtClean="0"/>
          </a:p>
          <a:p>
            <a:r>
              <a:rPr lang="en-US" sz="800" dirty="0" smtClean="0"/>
              <a:t>SHWT: 19”</a:t>
            </a:r>
          </a:p>
          <a:p>
            <a:r>
              <a:rPr lang="en-US" sz="800" dirty="0" smtClean="0"/>
              <a:t>Slope: 1.5%</a:t>
            </a:r>
            <a:endParaRPr lang="en-US" sz="800" dirty="0"/>
          </a:p>
        </p:txBody>
      </p:sp>
      <p:cxnSp>
        <p:nvCxnSpPr>
          <p:cNvPr id="37" name="Straight Connector 36"/>
          <p:cNvCxnSpPr>
            <a:stCxn id="34" idx="2"/>
            <a:endCxn id="25" idx="2"/>
          </p:cNvCxnSpPr>
          <p:nvPr/>
        </p:nvCxnSpPr>
        <p:spPr>
          <a:xfrm>
            <a:off x="2933700" y="5795665"/>
            <a:ext cx="114300" cy="18603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3" idx="3"/>
            <a:endCxn id="24" idx="5"/>
          </p:cNvCxnSpPr>
          <p:nvPr/>
        </p:nvCxnSpPr>
        <p:spPr>
          <a:xfrm>
            <a:off x="2209800" y="6022033"/>
            <a:ext cx="217441" cy="1390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2" idx="2"/>
          </p:cNvCxnSpPr>
          <p:nvPr/>
        </p:nvCxnSpPr>
        <p:spPr>
          <a:xfrm>
            <a:off x="3314700" y="5109865"/>
            <a:ext cx="26941" cy="1345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35" idx="1"/>
          </p:cNvCxnSpPr>
          <p:nvPr/>
        </p:nvCxnSpPr>
        <p:spPr>
          <a:xfrm flipV="1">
            <a:off x="3400661" y="6479233"/>
            <a:ext cx="180739" cy="575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 l="19363" t="12222" r="7991" b="4444"/>
          <a:stretch>
            <a:fillRect/>
          </a:stretch>
        </p:blipFill>
        <p:spPr bwMode="auto">
          <a:xfrm>
            <a:off x="0" y="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V="1">
            <a:off x="1219200" y="457200"/>
            <a:ext cx="152400" cy="228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60960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2012 Contest Location (Bronson, FL)</a:t>
            </a:r>
            <a:endParaRPr lang="en-US" sz="1000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724400" y="6477000"/>
            <a:ext cx="1524000" cy="38100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4724400" y="4267200"/>
            <a:ext cx="1600200" cy="1752600"/>
          </a:xfrm>
          <a:prstGeom prst="straightConnector1">
            <a:avLst/>
          </a:prstGeom>
          <a:ln w="158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:\-Extension\2013\DCIM\Field 4\IMG_9154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8148" r="29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xellis\Desktop\LJ2013\P1000838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" y="755440"/>
            <a:ext cx="9144000" cy="61025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71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Homesite</a:t>
            </a:r>
            <a:r>
              <a:rPr lang="en-US" sz="2400" dirty="0" smtClean="0"/>
              <a:t>:</a:t>
            </a:r>
            <a:endParaRPr 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xellis\Desktop\LJ2013\P1000838.JPG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" y="755440"/>
            <a:ext cx="9144000" cy="610255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" y="1676400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0-12”	</a:t>
            </a:r>
            <a:r>
              <a:rPr lang="en-US" sz="1600" dirty="0" err="1" smtClean="0">
                <a:solidFill>
                  <a:schemeClr val="bg1"/>
                </a:solidFill>
              </a:rPr>
              <a:t>Ap</a:t>
            </a:r>
            <a:r>
              <a:rPr lang="en-US" sz="1600" dirty="0" smtClean="0">
                <a:solidFill>
                  <a:schemeClr val="bg1"/>
                </a:solidFill>
              </a:rPr>
              <a:t>	Sand (10YR 3/2)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2362200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12-35”	</a:t>
            </a:r>
            <a:r>
              <a:rPr lang="en-US" sz="1600" dirty="0" err="1" smtClean="0">
                <a:solidFill>
                  <a:schemeClr val="bg1"/>
                </a:solidFill>
              </a:rPr>
              <a:t>Ap</a:t>
            </a:r>
            <a:r>
              <a:rPr lang="en-US" sz="1600" dirty="0" smtClean="0">
                <a:solidFill>
                  <a:schemeClr val="bg1"/>
                </a:solidFill>
              </a:rPr>
              <a:t>/E	Sand (10YR 3/2) / Sand (10YR 5/6)	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1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Homesite</a:t>
            </a:r>
            <a:r>
              <a:rPr lang="en-US" sz="2400" dirty="0" smtClean="0"/>
              <a:t>: Excessively drained </a:t>
            </a:r>
            <a:r>
              <a:rPr lang="en-US" sz="2400" dirty="0" err="1" smtClean="0"/>
              <a:t>Entisol</a:t>
            </a:r>
            <a:r>
              <a:rPr lang="en-US" sz="2400" dirty="0" smtClean="0"/>
              <a:t>, 6.9% Slope	Top soil = 12”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3691354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35-42+”	E2	Sand (10YR 6/6)	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2895600"/>
            <a:ext cx="10773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No observed SHWT features</a:t>
            </a:r>
            <a:endParaRPr lang="en-US" sz="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88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52821" t="20500" r="3077" b="32500"/>
          <a:stretch>
            <a:fillRect/>
          </a:stretch>
        </p:blipFill>
        <p:spPr bwMode="auto">
          <a:xfrm>
            <a:off x="0" y="0"/>
            <a:ext cx="9202364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Freeform 39"/>
          <p:cNvSpPr/>
          <p:nvPr/>
        </p:nvSpPr>
        <p:spPr>
          <a:xfrm>
            <a:off x="3680271" y="1647431"/>
            <a:ext cx="5486400" cy="3355319"/>
          </a:xfrm>
          <a:custGeom>
            <a:avLst/>
            <a:gdLst>
              <a:gd name="connsiteX0" fmla="*/ 5486400 w 5486400"/>
              <a:gd name="connsiteY0" fmla="*/ 2448476 h 3355319"/>
              <a:gd name="connsiteX1" fmla="*/ 5282360 w 5486400"/>
              <a:gd name="connsiteY1" fmla="*/ 2471148 h 3355319"/>
              <a:gd name="connsiteX2" fmla="*/ 5055650 w 5486400"/>
              <a:gd name="connsiteY2" fmla="*/ 2516490 h 3355319"/>
              <a:gd name="connsiteX3" fmla="*/ 4851610 w 5486400"/>
              <a:gd name="connsiteY3" fmla="*/ 2478705 h 3355319"/>
              <a:gd name="connsiteX4" fmla="*/ 4632456 w 5486400"/>
              <a:gd name="connsiteY4" fmla="*/ 2410691 h 3355319"/>
              <a:gd name="connsiteX5" fmla="*/ 4579557 w 5486400"/>
              <a:gd name="connsiteY5" fmla="*/ 2372906 h 3355319"/>
              <a:gd name="connsiteX6" fmla="*/ 4428417 w 5486400"/>
              <a:gd name="connsiteY6" fmla="*/ 2289779 h 3355319"/>
              <a:gd name="connsiteX7" fmla="*/ 4284833 w 5486400"/>
              <a:gd name="connsiteY7" fmla="*/ 2153752 h 3355319"/>
              <a:gd name="connsiteX8" fmla="*/ 4247048 w 5486400"/>
              <a:gd name="connsiteY8" fmla="*/ 2100853 h 3355319"/>
              <a:gd name="connsiteX9" fmla="*/ 4231934 w 5486400"/>
              <a:gd name="connsiteY9" fmla="*/ 2070625 h 3355319"/>
              <a:gd name="connsiteX10" fmla="*/ 4194149 w 5486400"/>
              <a:gd name="connsiteY10" fmla="*/ 1949713 h 3355319"/>
              <a:gd name="connsiteX11" fmla="*/ 4231934 w 5486400"/>
              <a:gd name="connsiteY11" fmla="*/ 1768344 h 3355319"/>
              <a:gd name="connsiteX12" fmla="*/ 4451088 w 5486400"/>
              <a:gd name="connsiteY12" fmla="*/ 1602090 h 3355319"/>
              <a:gd name="connsiteX13" fmla="*/ 4791154 w 5486400"/>
              <a:gd name="connsiteY13" fmla="*/ 1420721 h 3355319"/>
              <a:gd name="connsiteX14" fmla="*/ 5123663 w 5486400"/>
              <a:gd name="connsiteY14" fmla="*/ 1141111 h 3355319"/>
              <a:gd name="connsiteX15" fmla="*/ 5229461 w 5486400"/>
              <a:gd name="connsiteY15" fmla="*/ 906843 h 3355319"/>
              <a:gd name="connsiteX16" fmla="*/ 5297474 w 5486400"/>
              <a:gd name="connsiteY16" fmla="*/ 642348 h 3355319"/>
              <a:gd name="connsiteX17" fmla="*/ 5282360 w 5486400"/>
              <a:gd name="connsiteY17" fmla="*/ 566777 h 3355319"/>
              <a:gd name="connsiteX18" fmla="*/ 5267246 w 5486400"/>
              <a:gd name="connsiteY18" fmla="*/ 249382 h 3355319"/>
              <a:gd name="connsiteX19" fmla="*/ 5032979 w 5486400"/>
              <a:gd name="connsiteY19" fmla="*/ 30229 h 3355319"/>
              <a:gd name="connsiteX20" fmla="*/ 4851610 w 5486400"/>
              <a:gd name="connsiteY20" fmla="*/ 0 h 3355319"/>
              <a:gd name="connsiteX21" fmla="*/ 4624899 w 5486400"/>
              <a:gd name="connsiteY21" fmla="*/ 7557 h 3355319"/>
              <a:gd name="connsiteX22" fmla="*/ 4413303 w 5486400"/>
              <a:gd name="connsiteY22" fmla="*/ 166255 h 3355319"/>
              <a:gd name="connsiteX23" fmla="*/ 4262162 w 5486400"/>
              <a:gd name="connsiteY23" fmla="*/ 355181 h 3355319"/>
              <a:gd name="connsiteX24" fmla="*/ 4148807 w 5486400"/>
              <a:gd name="connsiteY24" fmla="*/ 521435 h 3355319"/>
              <a:gd name="connsiteX25" fmla="*/ 4035451 w 5486400"/>
              <a:gd name="connsiteY25" fmla="*/ 619676 h 3355319"/>
              <a:gd name="connsiteX26" fmla="*/ 3846526 w 5486400"/>
              <a:gd name="connsiteY26" fmla="*/ 665019 h 3355319"/>
              <a:gd name="connsiteX27" fmla="*/ 3634929 w 5486400"/>
              <a:gd name="connsiteY27" fmla="*/ 680133 h 3355319"/>
              <a:gd name="connsiteX28" fmla="*/ 3430889 w 5486400"/>
              <a:gd name="connsiteY28" fmla="*/ 672576 h 3355319"/>
              <a:gd name="connsiteX29" fmla="*/ 3287306 w 5486400"/>
              <a:gd name="connsiteY29" fmla="*/ 649905 h 3355319"/>
              <a:gd name="connsiteX30" fmla="*/ 3037924 w 5486400"/>
              <a:gd name="connsiteY30" fmla="*/ 657462 h 3355319"/>
              <a:gd name="connsiteX31" fmla="*/ 2826327 w 5486400"/>
              <a:gd name="connsiteY31" fmla="*/ 657462 h 3355319"/>
              <a:gd name="connsiteX32" fmla="*/ 2629845 w 5486400"/>
              <a:gd name="connsiteY32" fmla="*/ 687690 h 3355319"/>
              <a:gd name="connsiteX33" fmla="*/ 2561831 w 5486400"/>
              <a:gd name="connsiteY33" fmla="*/ 695247 h 3355319"/>
              <a:gd name="connsiteX34" fmla="*/ 2456033 w 5486400"/>
              <a:gd name="connsiteY34" fmla="*/ 695247 h 3355319"/>
              <a:gd name="connsiteX35" fmla="*/ 2176423 w 5486400"/>
              <a:gd name="connsiteY35" fmla="*/ 733032 h 3355319"/>
              <a:gd name="connsiteX36" fmla="*/ 1896813 w 5486400"/>
              <a:gd name="connsiteY36" fmla="*/ 831273 h 3355319"/>
              <a:gd name="connsiteX37" fmla="*/ 1745673 w 5486400"/>
              <a:gd name="connsiteY37" fmla="*/ 967300 h 3355319"/>
              <a:gd name="connsiteX38" fmla="*/ 1654989 w 5486400"/>
              <a:gd name="connsiteY38" fmla="*/ 982414 h 3355319"/>
              <a:gd name="connsiteX39" fmla="*/ 1443392 w 5486400"/>
              <a:gd name="connsiteY39" fmla="*/ 967300 h 3355319"/>
              <a:gd name="connsiteX40" fmla="*/ 1125997 w 5486400"/>
              <a:gd name="connsiteY40" fmla="*/ 929514 h 3355319"/>
              <a:gd name="connsiteX41" fmla="*/ 899286 w 5486400"/>
              <a:gd name="connsiteY41" fmla="*/ 891729 h 3355319"/>
              <a:gd name="connsiteX42" fmla="*/ 831273 w 5486400"/>
              <a:gd name="connsiteY42" fmla="*/ 846387 h 3355319"/>
              <a:gd name="connsiteX43" fmla="*/ 604562 w 5486400"/>
              <a:gd name="connsiteY43" fmla="*/ 763260 h 3355319"/>
              <a:gd name="connsiteX44" fmla="*/ 173812 w 5486400"/>
              <a:gd name="connsiteY44" fmla="*/ 740589 h 3355319"/>
              <a:gd name="connsiteX45" fmla="*/ 75570 w 5486400"/>
              <a:gd name="connsiteY45" fmla="*/ 853944 h 3355319"/>
              <a:gd name="connsiteX46" fmla="*/ 30228 w 5486400"/>
              <a:gd name="connsiteY46" fmla="*/ 929514 h 3355319"/>
              <a:gd name="connsiteX47" fmla="*/ 0 w 5486400"/>
              <a:gd name="connsiteY47" fmla="*/ 1110883 h 3355319"/>
              <a:gd name="connsiteX48" fmla="*/ 60456 w 5486400"/>
              <a:gd name="connsiteY48" fmla="*/ 1488734 h 3355319"/>
              <a:gd name="connsiteX49" fmla="*/ 166255 w 5486400"/>
              <a:gd name="connsiteY49" fmla="*/ 1692774 h 3355319"/>
              <a:gd name="connsiteX50" fmla="*/ 408079 w 5486400"/>
              <a:gd name="connsiteY50" fmla="*/ 1836357 h 3355319"/>
              <a:gd name="connsiteX51" fmla="*/ 680132 w 5486400"/>
              <a:gd name="connsiteY51" fmla="*/ 1851471 h 3355319"/>
              <a:gd name="connsiteX52" fmla="*/ 884172 w 5486400"/>
              <a:gd name="connsiteY52" fmla="*/ 1836357 h 3355319"/>
              <a:gd name="connsiteX53" fmla="*/ 1020198 w 5486400"/>
              <a:gd name="connsiteY53" fmla="*/ 1813686 h 3355319"/>
              <a:gd name="connsiteX54" fmla="*/ 1148668 w 5486400"/>
              <a:gd name="connsiteY54" fmla="*/ 1813686 h 3355319"/>
              <a:gd name="connsiteX55" fmla="*/ 1352708 w 5486400"/>
              <a:gd name="connsiteY55" fmla="*/ 1843914 h 3355319"/>
              <a:gd name="connsiteX56" fmla="*/ 1488734 w 5486400"/>
              <a:gd name="connsiteY56" fmla="*/ 1964827 h 3355319"/>
              <a:gd name="connsiteX57" fmla="*/ 1609646 w 5486400"/>
              <a:gd name="connsiteY57" fmla="*/ 2093296 h 3355319"/>
              <a:gd name="connsiteX58" fmla="*/ 1685217 w 5486400"/>
              <a:gd name="connsiteY58" fmla="*/ 2289779 h 3355319"/>
              <a:gd name="connsiteX59" fmla="*/ 1723002 w 5486400"/>
              <a:gd name="connsiteY59" fmla="*/ 2395577 h 3355319"/>
              <a:gd name="connsiteX60" fmla="*/ 1753230 w 5486400"/>
              <a:gd name="connsiteY60" fmla="*/ 2546718 h 3355319"/>
              <a:gd name="connsiteX61" fmla="*/ 1760787 w 5486400"/>
              <a:gd name="connsiteY61" fmla="*/ 2652516 h 3355319"/>
              <a:gd name="connsiteX62" fmla="*/ 1760787 w 5486400"/>
              <a:gd name="connsiteY62" fmla="*/ 2924569 h 3355319"/>
              <a:gd name="connsiteX63" fmla="*/ 1745673 w 5486400"/>
              <a:gd name="connsiteY63" fmla="*/ 3181508 h 3355319"/>
              <a:gd name="connsiteX64" fmla="*/ 1662546 w 5486400"/>
              <a:gd name="connsiteY64" fmla="*/ 3355319 h 335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486400" h="3355319">
                <a:moveTo>
                  <a:pt x="5486400" y="2448476"/>
                </a:moveTo>
                <a:lnTo>
                  <a:pt x="5282360" y="2471148"/>
                </a:lnTo>
                <a:lnTo>
                  <a:pt x="5055650" y="2516490"/>
                </a:lnTo>
                <a:lnTo>
                  <a:pt x="4851610" y="2478705"/>
                </a:lnTo>
                <a:lnTo>
                  <a:pt x="4632456" y="2410691"/>
                </a:lnTo>
                <a:lnTo>
                  <a:pt x="4579557" y="2372906"/>
                </a:lnTo>
                <a:lnTo>
                  <a:pt x="4428417" y="2289779"/>
                </a:lnTo>
                <a:lnTo>
                  <a:pt x="4284833" y="2153752"/>
                </a:lnTo>
                <a:cubicBezTo>
                  <a:pt x="4272238" y="2136119"/>
                  <a:pt x="4257424" y="2119876"/>
                  <a:pt x="4247048" y="2100853"/>
                </a:cubicBezTo>
                <a:cubicBezTo>
                  <a:pt x="4229227" y="2068181"/>
                  <a:pt x="4252218" y="2070625"/>
                  <a:pt x="4231934" y="2070625"/>
                </a:cubicBezTo>
                <a:lnTo>
                  <a:pt x="4194149" y="1949713"/>
                </a:lnTo>
                <a:lnTo>
                  <a:pt x="4231934" y="1768344"/>
                </a:lnTo>
                <a:lnTo>
                  <a:pt x="4451088" y="1602090"/>
                </a:lnTo>
                <a:lnTo>
                  <a:pt x="4791154" y="1420721"/>
                </a:lnTo>
                <a:lnTo>
                  <a:pt x="5123663" y="1141111"/>
                </a:lnTo>
                <a:lnTo>
                  <a:pt x="5229461" y="906843"/>
                </a:lnTo>
                <a:lnTo>
                  <a:pt x="5297474" y="642348"/>
                </a:lnTo>
                <a:lnTo>
                  <a:pt x="5282360" y="566777"/>
                </a:lnTo>
                <a:lnTo>
                  <a:pt x="5267246" y="249382"/>
                </a:lnTo>
                <a:lnTo>
                  <a:pt x="5032979" y="30229"/>
                </a:lnTo>
                <a:lnTo>
                  <a:pt x="4851610" y="0"/>
                </a:lnTo>
                <a:lnTo>
                  <a:pt x="4624899" y="7557"/>
                </a:lnTo>
                <a:lnTo>
                  <a:pt x="4413303" y="166255"/>
                </a:lnTo>
                <a:lnTo>
                  <a:pt x="4262162" y="355181"/>
                </a:lnTo>
                <a:lnTo>
                  <a:pt x="4148807" y="521435"/>
                </a:lnTo>
                <a:lnTo>
                  <a:pt x="4035451" y="619676"/>
                </a:lnTo>
                <a:lnTo>
                  <a:pt x="3846526" y="665019"/>
                </a:lnTo>
                <a:lnTo>
                  <a:pt x="3634929" y="680133"/>
                </a:lnTo>
                <a:lnTo>
                  <a:pt x="3430889" y="672576"/>
                </a:lnTo>
                <a:lnTo>
                  <a:pt x="3287306" y="649905"/>
                </a:lnTo>
                <a:lnTo>
                  <a:pt x="3037924" y="657462"/>
                </a:lnTo>
                <a:lnTo>
                  <a:pt x="2826327" y="657462"/>
                </a:lnTo>
                <a:lnTo>
                  <a:pt x="2629845" y="687690"/>
                </a:lnTo>
                <a:lnTo>
                  <a:pt x="2561831" y="695247"/>
                </a:lnTo>
                <a:lnTo>
                  <a:pt x="2456033" y="695247"/>
                </a:lnTo>
                <a:lnTo>
                  <a:pt x="2176423" y="733032"/>
                </a:lnTo>
                <a:lnTo>
                  <a:pt x="1896813" y="831273"/>
                </a:lnTo>
                <a:lnTo>
                  <a:pt x="1745673" y="967300"/>
                </a:lnTo>
                <a:cubicBezTo>
                  <a:pt x="1670283" y="984053"/>
                  <a:pt x="1700884" y="982414"/>
                  <a:pt x="1654989" y="982414"/>
                </a:cubicBezTo>
                <a:lnTo>
                  <a:pt x="1443392" y="967300"/>
                </a:lnTo>
                <a:lnTo>
                  <a:pt x="1125997" y="929514"/>
                </a:lnTo>
                <a:lnTo>
                  <a:pt x="899286" y="891729"/>
                </a:lnTo>
                <a:cubicBezTo>
                  <a:pt x="835809" y="852056"/>
                  <a:pt x="855634" y="870748"/>
                  <a:pt x="831273" y="846387"/>
                </a:cubicBezTo>
                <a:lnTo>
                  <a:pt x="604562" y="763260"/>
                </a:lnTo>
                <a:lnTo>
                  <a:pt x="173812" y="740589"/>
                </a:lnTo>
                <a:lnTo>
                  <a:pt x="75570" y="853944"/>
                </a:lnTo>
                <a:cubicBezTo>
                  <a:pt x="42156" y="920773"/>
                  <a:pt x="61274" y="898468"/>
                  <a:pt x="30228" y="929514"/>
                </a:cubicBezTo>
                <a:lnTo>
                  <a:pt x="0" y="1110883"/>
                </a:lnTo>
                <a:lnTo>
                  <a:pt x="60456" y="1488734"/>
                </a:lnTo>
                <a:lnTo>
                  <a:pt x="166255" y="1692774"/>
                </a:lnTo>
                <a:lnTo>
                  <a:pt x="408079" y="1836357"/>
                </a:lnTo>
                <a:lnTo>
                  <a:pt x="680132" y="1851471"/>
                </a:lnTo>
                <a:lnTo>
                  <a:pt x="884172" y="1836357"/>
                </a:lnTo>
                <a:lnTo>
                  <a:pt x="1020198" y="1813686"/>
                </a:lnTo>
                <a:lnTo>
                  <a:pt x="1148668" y="1813686"/>
                </a:lnTo>
                <a:lnTo>
                  <a:pt x="1352708" y="1843914"/>
                </a:lnTo>
                <a:lnTo>
                  <a:pt x="1488734" y="1964827"/>
                </a:lnTo>
                <a:lnTo>
                  <a:pt x="1609646" y="2093296"/>
                </a:lnTo>
                <a:lnTo>
                  <a:pt x="1685217" y="2289779"/>
                </a:lnTo>
                <a:lnTo>
                  <a:pt x="1723002" y="2395577"/>
                </a:lnTo>
                <a:lnTo>
                  <a:pt x="1753230" y="2546718"/>
                </a:lnTo>
                <a:lnTo>
                  <a:pt x="1760787" y="2652516"/>
                </a:lnTo>
                <a:lnTo>
                  <a:pt x="1760787" y="2924569"/>
                </a:lnTo>
                <a:lnTo>
                  <a:pt x="1745673" y="3181508"/>
                </a:lnTo>
                <a:lnTo>
                  <a:pt x="1662546" y="3355319"/>
                </a:ln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413302" y="2138638"/>
            <a:ext cx="4012781" cy="2811213"/>
          </a:xfrm>
          <a:custGeom>
            <a:avLst/>
            <a:gdLst>
              <a:gd name="connsiteX0" fmla="*/ 4012781 w 4012781"/>
              <a:gd name="connsiteY0" fmla="*/ 0 h 2811213"/>
              <a:gd name="connsiteX1" fmla="*/ 3914539 w 4012781"/>
              <a:gd name="connsiteY1" fmla="*/ 279610 h 2811213"/>
              <a:gd name="connsiteX2" fmla="*/ 3793627 w 4012781"/>
              <a:gd name="connsiteY2" fmla="*/ 408079 h 2811213"/>
              <a:gd name="connsiteX3" fmla="*/ 3657600 w 4012781"/>
              <a:gd name="connsiteY3" fmla="*/ 513878 h 2811213"/>
              <a:gd name="connsiteX4" fmla="*/ 3521574 w 4012781"/>
              <a:gd name="connsiteY4" fmla="*/ 604562 h 2811213"/>
              <a:gd name="connsiteX5" fmla="*/ 3385548 w 4012781"/>
              <a:gd name="connsiteY5" fmla="*/ 717917 h 2811213"/>
              <a:gd name="connsiteX6" fmla="*/ 3294863 w 4012781"/>
              <a:gd name="connsiteY6" fmla="*/ 763260 h 2811213"/>
              <a:gd name="connsiteX7" fmla="*/ 3098381 w 4012781"/>
              <a:gd name="connsiteY7" fmla="*/ 831273 h 2811213"/>
              <a:gd name="connsiteX8" fmla="*/ 2939683 w 4012781"/>
              <a:gd name="connsiteY8" fmla="*/ 801045 h 2811213"/>
              <a:gd name="connsiteX9" fmla="*/ 2856556 w 4012781"/>
              <a:gd name="connsiteY9" fmla="*/ 733031 h 2811213"/>
              <a:gd name="connsiteX10" fmla="*/ 2750758 w 4012781"/>
              <a:gd name="connsiteY10" fmla="*/ 619676 h 2811213"/>
              <a:gd name="connsiteX11" fmla="*/ 2614731 w 4012781"/>
              <a:gd name="connsiteY11" fmla="*/ 551663 h 2811213"/>
              <a:gd name="connsiteX12" fmla="*/ 2463591 w 4012781"/>
              <a:gd name="connsiteY12" fmla="*/ 476093 h 2811213"/>
              <a:gd name="connsiteX13" fmla="*/ 2274665 w 4012781"/>
              <a:gd name="connsiteY13" fmla="*/ 423193 h 2811213"/>
              <a:gd name="connsiteX14" fmla="*/ 2085739 w 4012781"/>
              <a:gd name="connsiteY14" fmla="*/ 392965 h 2811213"/>
              <a:gd name="connsiteX15" fmla="*/ 1881700 w 4012781"/>
              <a:gd name="connsiteY15" fmla="*/ 430750 h 2811213"/>
              <a:gd name="connsiteX16" fmla="*/ 1692774 w 4012781"/>
              <a:gd name="connsiteY16" fmla="*/ 521435 h 2811213"/>
              <a:gd name="connsiteX17" fmla="*/ 1549191 w 4012781"/>
              <a:gd name="connsiteY17" fmla="*/ 589448 h 2811213"/>
              <a:gd name="connsiteX18" fmla="*/ 1390493 w 4012781"/>
              <a:gd name="connsiteY18" fmla="*/ 687689 h 2811213"/>
              <a:gd name="connsiteX19" fmla="*/ 1284695 w 4012781"/>
              <a:gd name="connsiteY19" fmla="*/ 763260 h 2811213"/>
              <a:gd name="connsiteX20" fmla="*/ 1133554 w 4012781"/>
              <a:gd name="connsiteY20" fmla="*/ 921957 h 2811213"/>
              <a:gd name="connsiteX21" fmla="*/ 974857 w 4012781"/>
              <a:gd name="connsiteY21" fmla="*/ 974856 h 2811213"/>
              <a:gd name="connsiteX22" fmla="*/ 748146 w 4012781"/>
              <a:gd name="connsiteY22" fmla="*/ 914400 h 2811213"/>
              <a:gd name="connsiteX23" fmla="*/ 627234 w 4012781"/>
              <a:gd name="connsiteY23" fmla="*/ 869058 h 2811213"/>
              <a:gd name="connsiteX24" fmla="*/ 468536 w 4012781"/>
              <a:gd name="connsiteY24" fmla="*/ 801045 h 2811213"/>
              <a:gd name="connsiteX25" fmla="*/ 234268 w 4012781"/>
              <a:gd name="connsiteY25" fmla="*/ 793488 h 2811213"/>
              <a:gd name="connsiteX26" fmla="*/ 30229 w 4012781"/>
              <a:gd name="connsiteY26" fmla="*/ 914400 h 2811213"/>
              <a:gd name="connsiteX27" fmla="*/ 0 w 4012781"/>
              <a:gd name="connsiteY27" fmla="*/ 1141111 h 2811213"/>
              <a:gd name="connsiteX28" fmla="*/ 113356 w 4012781"/>
              <a:gd name="connsiteY28" fmla="*/ 1246909 h 2811213"/>
              <a:gd name="connsiteX29" fmla="*/ 309838 w 4012781"/>
              <a:gd name="connsiteY29" fmla="*/ 1246909 h 2811213"/>
              <a:gd name="connsiteX30" fmla="*/ 627234 w 4012781"/>
              <a:gd name="connsiteY30" fmla="*/ 1246909 h 2811213"/>
              <a:gd name="connsiteX31" fmla="*/ 823716 w 4012781"/>
              <a:gd name="connsiteY31" fmla="*/ 1292251 h 2811213"/>
              <a:gd name="connsiteX32" fmla="*/ 891729 w 4012781"/>
              <a:gd name="connsiteY32" fmla="*/ 1435835 h 2811213"/>
              <a:gd name="connsiteX33" fmla="*/ 974857 w 4012781"/>
              <a:gd name="connsiteY33" fmla="*/ 1594532 h 2811213"/>
              <a:gd name="connsiteX34" fmla="*/ 1012642 w 4012781"/>
              <a:gd name="connsiteY34" fmla="*/ 1768344 h 2811213"/>
              <a:gd name="connsiteX35" fmla="*/ 1095769 w 4012781"/>
              <a:gd name="connsiteY35" fmla="*/ 1821243 h 2811213"/>
              <a:gd name="connsiteX36" fmla="*/ 1209124 w 4012781"/>
              <a:gd name="connsiteY36" fmla="*/ 1964826 h 2811213"/>
              <a:gd name="connsiteX37" fmla="*/ 1224238 w 4012781"/>
              <a:gd name="connsiteY37" fmla="*/ 2100853 h 2811213"/>
              <a:gd name="connsiteX38" fmla="*/ 1239353 w 4012781"/>
              <a:gd name="connsiteY38" fmla="*/ 2267107 h 2811213"/>
              <a:gd name="connsiteX39" fmla="*/ 1277138 w 4012781"/>
              <a:gd name="connsiteY39" fmla="*/ 2463590 h 2811213"/>
              <a:gd name="connsiteX40" fmla="*/ 1307366 w 4012781"/>
              <a:gd name="connsiteY40" fmla="*/ 2576945 h 2811213"/>
              <a:gd name="connsiteX41" fmla="*/ 1307366 w 4012781"/>
              <a:gd name="connsiteY41" fmla="*/ 2675187 h 2811213"/>
              <a:gd name="connsiteX42" fmla="*/ 1277138 w 4012781"/>
              <a:gd name="connsiteY42" fmla="*/ 2811213 h 2811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012781" h="2811213">
                <a:moveTo>
                  <a:pt x="4012781" y="0"/>
                </a:moveTo>
                <a:lnTo>
                  <a:pt x="3914539" y="279610"/>
                </a:lnTo>
                <a:lnTo>
                  <a:pt x="3793627" y="408079"/>
                </a:lnTo>
                <a:lnTo>
                  <a:pt x="3657600" y="513878"/>
                </a:lnTo>
                <a:lnTo>
                  <a:pt x="3521574" y="604562"/>
                </a:lnTo>
                <a:lnTo>
                  <a:pt x="3385548" y="717917"/>
                </a:lnTo>
                <a:lnTo>
                  <a:pt x="3294863" y="763260"/>
                </a:lnTo>
                <a:lnTo>
                  <a:pt x="3098381" y="831273"/>
                </a:lnTo>
                <a:lnTo>
                  <a:pt x="2939683" y="801045"/>
                </a:lnTo>
                <a:lnTo>
                  <a:pt x="2856556" y="733031"/>
                </a:lnTo>
                <a:lnTo>
                  <a:pt x="2750758" y="619676"/>
                </a:lnTo>
                <a:lnTo>
                  <a:pt x="2614731" y="551663"/>
                </a:lnTo>
                <a:lnTo>
                  <a:pt x="2463591" y="476093"/>
                </a:lnTo>
                <a:lnTo>
                  <a:pt x="2274665" y="423193"/>
                </a:lnTo>
                <a:lnTo>
                  <a:pt x="2085739" y="392965"/>
                </a:lnTo>
                <a:lnTo>
                  <a:pt x="1881700" y="430750"/>
                </a:lnTo>
                <a:lnTo>
                  <a:pt x="1692774" y="521435"/>
                </a:lnTo>
                <a:lnTo>
                  <a:pt x="1549191" y="589448"/>
                </a:lnTo>
                <a:lnTo>
                  <a:pt x="1390493" y="687689"/>
                </a:lnTo>
                <a:lnTo>
                  <a:pt x="1284695" y="763260"/>
                </a:lnTo>
                <a:lnTo>
                  <a:pt x="1133554" y="921957"/>
                </a:lnTo>
                <a:lnTo>
                  <a:pt x="974857" y="974856"/>
                </a:lnTo>
                <a:lnTo>
                  <a:pt x="748146" y="914400"/>
                </a:lnTo>
                <a:lnTo>
                  <a:pt x="627234" y="869058"/>
                </a:lnTo>
                <a:lnTo>
                  <a:pt x="468536" y="801045"/>
                </a:lnTo>
                <a:lnTo>
                  <a:pt x="234268" y="793488"/>
                </a:lnTo>
                <a:lnTo>
                  <a:pt x="30229" y="914400"/>
                </a:lnTo>
                <a:lnTo>
                  <a:pt x="0" y="1141111"/>
                </a:lnTo>
                <a:lnTo>
                  <a:pt x="113356" y="1246909"/>
                </a:lnTo>
                <a:lnTo>
                  <a:pt x="309838" y="1246909"/>
                </a:lnTo>
                <a:lnTo>
                  <a:pt x="627234" y="1246909"/>
                </a:lnTo>
                <a:lnTo>
                  <a:pt x="823716" y="1292251"/>
                </a:lnTo>
                <a:lnTo>
                  <a:pt x="891729" y="1435835"/>
                </a:lnTo>
                <a:lnTo>
                  <a:pt x="974857" y="1594532"/>
                </a:lnTo>
                <a:lnTo>
                  <a:pt x="1012642" y="1768344"/>
                </a:lnTo>
                <a:lnTo>
                  <a:pt x="1095769" y="1821243"/>
                </a:lnTo>
                <a:lnTo>
                  <a:pt x="1209124" y="1964826"/>
                </a:lnTo>
                <a:lnTo>
                  <a:pt x="1224238" y="2100853"/>
                </a:lnTo>
                <a:lnTo>
                  <a:pt x="1239353" y="2267107"/>
                </a:lnTo>
                <a:lnTo>
                  <a:pt x="1277138" y="2463590"/>
                </a:lnTo>
                <a:lnTo>
                  <a:pt x="1307366" y="2576945"/>
                </a:lnTo>
                <a:lnTo>
                  <a:pt x="1307366" y="2675187"/>
                </a:lnTo>
                <a:lnTo>
                  <a:pt x="1277138" y="2811213"/>
                </a:ln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612397" y="2108410"/>
            <a:ext cx="2010168" cy="2886783"/>
          </a:xfrm>
          <a:custGeom>
            <a:avLst/>
            <a:gdLst>
              <a:gd name="connsiteX0" fmla="*/ 1828800 w 2010168"/>
              <a:gd name="connsiteY0" fmla="*/ 22671 h 2886783"/>
              <a:gd name="connsiteX1" fmla="*/ 1896813 w 2010168"/>
              <a:gd name="connsiteY1" fmla="*/ 0 h 2886783"/>
              <a:gd name="connsiteX2" fmla="*/ 1979940 w 2010168"/>
              <a:gd name="connsiteY2" fmla="*/ 30228 h 2886783"/>
              <a:gd name="connsiteX3" fmla="*/ 2002611 w 2010168"/>
              <a:gd name="connsiteY3" fmla="*/ 98241 h 2886783"/>
              <a:gd name="connsiteX4" fmla="*/ 2010168 w 2010168"/>
              <a:gd name="connsiteY4" fmla="*/ 204040 h 2886783"/>
              <a:gd name="connsiteX5" fmla="*/ 2002611 w 2010168"/>
              <a:gd name="connsiteY5" fmla="*/ 340066 h 2886783"/>
              <a:gd name="connsiteX6" fmla="*/ 1942155 w 2010168"/>
              <a:gd name="connsiteY6" fmla="*/ 544106 h 2886783"/>
              <a:gd name="connsiteX7" fmla="*/ 1791015 w 2010168"/>
              <a:gd name="connsiteY7" fmla="*/ 717917 h 2886783"/>
              <a:gd name="connsiteX8" fmla="*/ 1609646 w 2010168"/>
              <a:gd name="connsiteY8" fmla="*/ 869058 h 2886783"/>
              <a:gd name="connsiteX9" fmla="*/ 1420720 w 2010168"/>
              <a:gd name="connsiteY9" fmla="*/ 989970 h 2886783"/>
              <a:gd name="connsiteX10" fmla="*/ 1254466 w 2010168"/>
              <a:gd name="connsiteY10" fmla="*/ 1073097 h 2886783"/>
              <a:gd name="connsiteX11" fmla="*/ 1209124 w 2010168"/>
              <a:gd name="connsiteY11" fmla="*/ 1118440 h 2886783"/>
              <a:gd name="connsiteX12" fmla="*/ 1065540 w 2010168"/>
              <a:gd name="connsiteY12" fmla="*/ 1209124 h 2886783"/>
              <a:gd name="connsiteX13" fmla="*/ 869058 w 2010168"/>
              <a:gd name="connsiteY13" fmla="*/ 1352707 h 2886783"/>
              <a:gd name="connsiteX14" fmla="*/ 695246 w 2010168"/>
              <a:gd name="connsiteY14" fmla="*/ 1534076 h 2886783"/>
              <a:gd name="connsiteX15" fmla="*/ 687689 w 2010168"/>
              <a:gd name="connsiteY15" fmla="*/ 1692773 h 2886783"/>
              <a:gd name="connsiteX16" fmla="*/ 763259 w 2010168"/>
              <a:gd name="connsiteY16" fmla="*/ 1813686 h 2886783"/>
              <a:gd name="connsiteX17" fmla="*/ 884172 w 2010168"/>
              <a:gd name="connsiteY17" fmla="*/ 1881699 h 2886783"/>
              <a:gd name="connsiteX18" fmla="*/ 1050426 w 2010168"/>
              <a:gd name="connsiteY18" fmla="*/ 1927041 h 2886783"/>
              <a:gd name="connsiteX19" fmla="*/ 1171339 w 2010168"/>
              <a:gd name="connsiteY19" fmla="*/ 1995054 h 2886783"/>
              <a:gd name="connsiteX20" fmla="*/ 1322479 w 2010168"/>
              <a:gd name="connsiteY20" fmla="*/ 2206651 h 2886783"/>
              <a:gd name="connsiteX21" fmla="*/ 1345150 w 2010168"/>
              <a:gd name="connsiteY21" fmla="*/ 2274664 h 2886783"/>
              <a:gd name="connsiteX22" fmla="*/ 1352707 w 2010168"/>
              <a:gd name="connsiteY22" fmla="*/ 2304892 h 2886783"/>
              <a:gd name="connsiteX23" fmla="*/ 1360264 w 2010168"/>
              <a:gd name="connsiteY23" fmla="*/ 2327564 h 2886783"/>
              <a:gd name="connsiteX24" fmla="*/ 1367821 w 2010168"/>
              <a:gd name="connsiteY24" fmla="*/ 2486261 h 2886783"/>
              <a:gd name="connsiteX25" fmla="*/ 1330036 w 2010168"/>
              <a:gd name="connsiteY25" fmla="*/ 2539160 h 2886783"/>
              <a:gd name="connsiteX26" fmla="*/ 1201567 w 2010168"/>
              <a:gd name="connsiteY26" fmla="*/ 2584502 h 2886783"/>
              <a:gd name="connsiteX27" fmla="*/ 982413 w 2010168"/>
              <a:gd name="connsiteY27" fmla="*/ 2584502 h 2886783"/>
              <a:gd name="connsiteX28" fmla="*/ 921957 w 2010168"/>
              <a:gd name="connsiteY28" fmla="*/ 2539160 h 2886783"/>
              <a:gd name="connsiteX29" fmla="*/ 793487 w 2010168"/>
              <a:gd name="connsiteY29" fmla="*/ 2471147 h 2886783"/>
              <a:gd name="connsiteX30" fmla="*/ 619676 w 2010168"/>
              <a:gd name="connsiteY30" fmla="*/ 2372906 h 2886783"/>
              <a:gd name="connsiteX31" fmla="*/ 468535 w 2010168"/>
              <a:gd name="connsiteY31" fmla="*/ 2282221 h 2886783"/>
              <a:gd name="connsiteX32" fmla="*/ 400522 w 2010168"/>
              <a:gd name="connsiteY32" fmla="*/ 2282221 h 2886783"/>
              <a:gd name="connsiteX33" fmla="*/ 309838 w 2010168"/>
              <a:gd name="connsiteY33" fmla="*/ 2350235 h 2886783"/>
              <a:gd name="connsiteX34" fmla="*/ 241824 w 2010168"/>
              <a:gd name="connsiteY34" fmla="*/ 2380463 h 2886783"/>
              <a:gd name="connsiteX35" fmla="*/ 120912 w 2010168"/>
              <a:gd name="connsiteY35" fmla="*/ 2463590 h 2886783"/>
              <a:gd name="connsiteX36" fmla="*/ 15114 w 2010168"/>
              <a:gd name="connsiteY36" fmla="*/ 2554274 h 2886783"/>
              <a:gd name="connsiteX37" fmla="*/ 0 w 2010168"/>
              <a:gd name="connsiteY37" fmla="*/ 2644959 h 2886783"/>
              <a:gd name="connsiteX38" fmla="*/ 105798 w 2010168"/>
              <a:gd name="connsiteY38" fmla="*/ 2765871 h 2886783"/>
              <a:gd name="connsiteX39" fmla="*/ 105798 w 2010168"/>
              <a:gd name="connsiteY39" fmla="*/ 2886783 h 2886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10168" h="2886783">
                <a:moveTo>
                  <a:pt x="1828800" y="22671"/>
                </a:moveTo>
                <a:lnTo>
                  <a:pt x="1896813" y="0"/>
                </a:lnTo>
                <a:lnTo>
                  <a:pt x="1979940" y="30228"/>
                </a:lnTo>
                <a:lnTo>
                  <a:pt x="2002611" y="98241"/>
                </a:lnTo>
                <a:lnTo>
                  <a:pt x="2010168" y="204040"/>
                </a:lnTo>
                <a:lnTo>
                  <a:pt x="2002611" y="340066"/>
                </a:lnTo>
                <a:lnTo>
                  <a:pt x="1942155" y="544106"/>
                </a:lnTo>
                <a:lnTo>
                  <a:pt x="1791015" y="717917"/>
                </a:lnTo>
                <a:lnTo>
                  <a:pt x="1609646" y="869058"/>
                </a:lnTo>
                <a:lnTo>
                  <a:pt x="1420720" y="989970"/>
                </a:lnTo>
                <a:lnTo>
                  <a:pt x="1254466" y="1073097"/>
                </a:lnTo>
                <a:lnTo>
                  <a:pt x="1209124" y="1118440"/>
                </a:lnTo>
                <a:lnTo>
                  <a:pt x="1065540" y="1209124"/>
                </a:lnTo>
                <a:lnTo>
                  <a:pt x="869058" y="1352707"/>
                </a:lnTo>
                <a:lnTo>
                  <a:pt x="695246" y="1534076"/>
                </a:lnTo>
                <a:lnTo>
                  <a:pt x="687689" y="1692773"/>
                </a:lnTo>
                <a:lnTo>
                  <a:pt x="763259" y="1813686"/>
                </a:lnTo>
                <a:lnTo>
                  <a:pt x="884172" y="1881699"/>
                </a:lnTo>
                <a:lnTo>
                  <a:pt x="1050426" y="1927041"/>
                </a:lnTo>
                <a:lnTo>
                  <a:pt x="1171339" y="1995054"/>
                </a:lnTo>
                <a:lnTo>
                  <a:pt x="1322479" y="2206651"/>
                </a:lnTo>
                <a:cubicBezTo>
                  <a:pt x="1330036" y="2229322"/>
                  <a:pt x="1338122" y="2251823"/>
                  <a:pt x="1345150" y="2274664"/>
                </a:cubicBezTo>
                <a:cubicBezTo>
                  <a:pt x="1348204" y="2284591"/>
                  <a:pt x="1349854" y="2294905"/>
                  <a:pt x="1352707" y="2304892"/>
                </a:cubicBezTo>
                <a:cubicBezTo>
                  <a:pt x="1354895" y="2312552"/>
                  <a:pt x="1360264" y="2327564"/>
                  <a:pt x="1360264" y="2327564"/>
                </a:cubicBezTo>
                <a:lnTo>
                  <a:pt x="1367821" y="2486261"/>
                </a:lnTo>
                <a:lnTo>
                  <a:pt x="1330036" y="2539160"/>
                </a:lnTo>
                <a:lnTo>
                  <a:pt x="1201567" y="2584502"/>
                </a:lnTo>
                <a:lnTo>
                  <a:pt x="982413" y="2584502"/>
                </a:lnTo>
                <a:cubicBezTo>
                  <a:pt x="926615" y="2544646"/>
                  <a:pt x="944836" y="2562039"/>
                  <a:pt x="921957" y="2539160"/>
                </a:cubicBezTo>
                <a:lnTo>
                  <a:pt x="793487" y="2471147"/>
                </a:lnTo>
                <a:lnTo>
                  <a:pt x="619676" y="2372906"/>
                </a:lnTo>
                <a:lnTo>
                  <a:pt x="468535" y="2282221"/>
                </a:lnTo>
                <a:lnTo>
                  <a:pt x="400522" y="2282221"/>
                </a:lnTo>
                <a:lnTo>
                  <a:pt x="309838" y="2350235"/>
                </a:lnTo>
                <a:cubicBezTo>
                  <a:pt x="247129" y="2381590"/>
                  <a:pt x="271913" y="2380463"/>
                  <a:pt x="241824" y="2380463"/>
                </a:cubicBezTo>
                <a:lnTo>
                  <a:pt x="120912" y="2463590"/>
                </a:lnTo>
                <a:lnTo>
                  <a:pt x="15114" y="2554274"/>
                </a:lnTo>
                <a:lnTo>
                  <a:pt x="0" y="2644959"/>
                </a:lnTo>
                <a:lnTo>
                  <a:pt x="105798" y="2765871"/>
                </a:lnTo>
                <a:lnTo>
                  <a:pt x="105798" y="2886783"/>
                </a:ln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090962" y="4239491"/>
            <a:ext cx="332509" cy="377851"/>
          </a:xfrm>
          <a:custGeom>
            <a:avLst/>
            <a:gdLst>
              <a:gd name="connsiteX0" fmla="*/ 219154 w 332509"/>
              <a:gd name="connsiteY0" fmla="*/ 0 h 377851"/>
              <a:gd name="connsiteX1" fmla="*/ 68013 w 332509"/>
              <a:gd name="connsiteY1" fmla="*/ 68013 h 377851"/>
              <a:gd name="connsiteX2" fmla="*/ 0 w 332509"/>
              <a:gd name="connsiteY2" fmla="*/ 158697 h 377851"/>
              <a:gd name="connsiteX3" fmla="*/ 7557 w 332509"/>
              <a:gd name="connsiteY3" fmla="*/ 264496 h 377851"/>
              <a:gd name="connsiteX4" fmla="*/ 15114 w 332509"/>
              <a:gd name="connsiteY4" fmla="*/ 370294 h 377851"/>
              <a:gd name="connsiteX5" fmla="*/ 90684 w 332509"/>
              <a:gd name="connsiteY5" fmla="*/ 377851 h 377851"/>
              <a:gd name="connsiteX6" fmla="*/ 188926 w 332509"/>
              <a:gd name="connsiteY6" fmla="*/ 362737 h 377851"/>
              <a:gd name="connsiteX7" fmla="*/ 211597 w 332509"/>
              <a:gd name="connsiteY7" fmla="*/ 302281 h 377851"/>
              <a:gd name="connsiteX8" fmla="*/ 226711 w 332509"/>
              <a:gd name="connsiteY8" fmla="*/ 226711 h 377851"/>
              <a:gd name="connsiteX9" fmla="*/ 294724 w 332509"/>
              <a:gd name="connsiteY9" fmla="*/ 136026 h 377851"/>
              <a:gd name="connsiteX10" fmla="*/ 332509 w 332509"/>
              <a:gd name="connsiteY10" fmla="*/ 90684 h 377851"/>
              <a:gd name="connsiteX11" fmla="*/ 324952 w 332509"/>
              <a:gd name="connsiteY11" fmla="*/ 22671 h 377851"/>
              <a:gd name="connsiteX12" fmla="*/ 219154 w 332509"/>
              <a:gd name="connsiteY12" fmla="*/ 0 h 37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2509" h="377851">
                <a:moveTo>
                  <a:pt x="219154" y="0"/>
                </a:moveTo>
                <a:lnTo>
                  <a:pt x="68013" y="68013"/>
                </a:lnTo>
                <a:lnTo>
                  <a:pt x="0" y="158697"/>
                </a:lnTo>
                <a:lnTo>
                  <a:pt x="7557" y="264496"/>
                </a:lnTo>
                <a:lnTo>
                  <a:pt x="15114" y="370294"/>
                </a:lnTo>
                <a:lnTo>
                  <a:pt x="90684" y="377851"/>
                </a:lnTo>
                <a:lnTo>
                  <a:pt x="188926" y="362737"/>
                </a:lnTo>
                <a:lnTo>
                  <a:pt x="211597" y="302281"/>
                </a:lnTo>
                <a:lnTo>
                  <a:pt x="226711" y="226711"/>
                </a:lnTo>
                <a:lnTo>
                  <a:pt x="294724" y="136026"/>
                </a:lnTo>
                <a:lnTo>
                  <a:pt x="332509" y="90684"/>
                </a:lnTo>
                <a:lnTo>
                  <a:pt x="324952" y="22671"/>
                </a:lnTo>
                <a:lnTo>
                  <a:pt x="219154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24600" y="2133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48200" y="3657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43600" y="33528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172200" y="4419600"/>
            <a:ext cx="76200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19800" y="1524000"/>
            <a:ext cx="68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4: </a:t>
            </a:r>
            <a:r>
              <a:rPr lang="en-US" sz="800" dirty="0" err="1" smtClean="0"/>
              <a:t>Entisol</a:t>
            </a:r>
            <a:endParaRPr lang="en-US" sz="800" dirty="0" smtClean="0"/>
          </a:p>
          <a:p>
            <a:r>
              <a:rPr lang="en-US" sz="800" dirty="0" smtClean="0"/>
              <a:t>SHWT: &gt;72”</a:t>
            </a:r>
          </a:p>
          <a:p>
            <a:r>
              <a:rPr lang="en-US" sz="800" dirty="0" smtClean="0"/>
              <a:t>Slope: 6.9%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2590800" y="3276600"/>
            <a:ext cx="76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3: </a:t>
            </a:r>
            <a:r>
              <a:rPr lang="en-US" sz="800" dirty="0" err="1" smtClean="0"/>
              <a:t>Entisol</a:t>
            </a:r>
            <a:endParaRPr lang="en-US" sz="800" dirty="0" smtClean="0"/>
          </a:p>
          <a:p>
            <a:r>
              <a:rPr lang="en-US" sz="800" dirty="0" smtClean="0"/>
              <a:t>SHWT: &gt;72”</a:t>
            </a:r>
          </a:p>
          <a:p>
            <a:r>
              <a:rPr lang="en-US" sz="800" dirty="0" smtClean="0"/>
              <a:t>Slope: 10.9%</a:t>
            </a: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>
            <a:off x="4800600" y="4343400"/>
            <a:ext cx="685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1: </a:t>
            </a:r>
            <a:r>
              <a:rPr lang="en-US" sz="800" dirty="0" err="1" smtClean="0"/>
              <a:t>Ultisol</a:t>
            </a:r>
            <a:endParaRPr lang="en-US" sz="800" dirty="0" smtClean="0"/>
          </a:p>
          <a:p>
            <a:r>
              <a:rPr lang="en-US" sz="800" dirty="0" smtClean="0"/>
              <a:t>SHWT: 19”</a:t>
            </a:r>
          </a:p>
          <a:p>
            <a:r>
              <a:rPr lang="en-US" sz="800" dirty="0" smtClean="0"/>
              <a:t>Slope: 1.5%</a:t>
            </a:r>
            <a:endParaRPr lang="en-US" sz="800" dirty="0"/>
          </a:p>
        </p:txBody>
      </p:sp>
      <p:cxnSp>
        <p:nvCxnSpPr>
          <p:cNvPr id="17" name="Straight Connector 16"/>
          <p:cNvCxnSpPr>
            <a:endCxn id="11" idx="2"/>
          </p:cNvCxnSpPr>
          <p:nvPr/>
        </p:nvCxnSpPr>
        <p:spPr>
          <a:xfrm flipH="1">
            <a:off x="5943600" y="3276600"/>
            <a:ext cx="838200" cy="1143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76600" y="3505200"/>
            <a:ext cx="1371600" cy="2263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324600" y="1981200"/>
            <a:ext cx="26941" cy="1345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2" idx="1"/>
            <a:endCxn id="16" idx="3"/>
          </p:cNvCxnSpPr>
          <p:nvPr/>
        </p:nvCxnSpPr>
        <p:spPr>
          <a:xfrm flipH="1">
            <a:off x="5486400" y="4430759"/>
            <a:ext cx="696959" cy="14347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24600" y="2971800"/>
            <a:ext cx="990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2: </a:t>
            </a:r>
            <a:r>
              <a:rPr lang="en-US" sz="800" dirty="0" err="1" smtClean="0"/>
              <a:t>Entisol</a:t>
            </a:r>
            <a:r>
              <a:rPr lang="en-US" sz="800" dirty="0" smtClean="0"/>
              <a:t> (</a:t>
            </a:r>
            <a:r>
              <a:rPr lang="en-US" sz="800" dirty="0" err="1" smtClean="0"/>
              <a:t>Ultisol</a:t>
            </a:r>
            <a:r>
              <a:rPr lang="en-US" sz="800" dirty="0" smtClean="0"/>
              <a:t>)</a:t>
            </a:r>
          </a:p>
          <a:p>
            <a:r>
              <a:rPr lang="en-US" sz="800" dirty="0" smtClean="0"/>
              <a:t>SHWT: approx 25”</a:t>
            </a:r>
          </a:p>
          <a:p>
            <a:r>
              <a:rPr lang="en-US" sz="800" dirty="0" smtClean="0"/>
              <a:t>Slope: concave</a:t>
            </a:r>
            <a:endParaRPr lang="en-US" sz="800" dirty="0"/>
          </a:p>
        </p:txBody>
      </p:sp>
      <p:sp>
        <p:nvSpPr>
          <p:cNvPr id="32" name="TextBox 31"/>
          <p:cNvSpPr txBox="1"/>
          <p:nvPr/>
        </p:nvSpPr>
        <p:spPr>
          <a:xfrm>
            <a:off x="3810000" y="38862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Excessive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86200" y="26670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Moderately Well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15000" y="3581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Somewhat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72200" y="41148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Poor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324600" y="4267200"/>
            <a:ext cx="304800" cy="7620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05600" y="17526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Excessive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01000" y="4419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Moderately Well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54102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 2 notes: The </a:t>
            </a:r>
            <a:r>
              <a:rPr lang="en-US" dirty="0" err="1" smtClean="0"/>
              <a:t>argillic</a:t>
            </a:r>
            <a:r>
              <a:rPr lang="en-US" dirty="0" smtClean="0"/>
              <a:t> horizon occurs at a depth of around 60”.  Since this was not exposed, the soil is assumed to be an </a:t>
            </a:r>
            <a:r>
              <a:rPr lang="en-US" dirty="0" err="1" smtClean="0"/>
              <a:t>Entisol</a:t>
            </a:r>
            <a:r>
              <a:rPr lang="en-US" dirty="0" smtClean="0"/>
              <a:t>.  If we had dug the pit deeper, it would be classified as an </a:t>
            </a:r>
            <a:r>
              <a:rPr lang="en-US" dirty="0" err="1" smtClean="0"/>
              <a:t>Ultisol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:\-Extension\2013\DCIM\Field 1\2013_Field_1_01-Field_Sign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r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:\-Extension\2013\DCIM\Field 1\IMG_9216.JPG"/>
          <p:cNvPicPr>
            <a:picLocks noChangeAspect="1" noChangeArrowheads="1"/>
          </p:cNvPicPr>
          <p:nvPr/>
        </p:nvPicPr>
        <p:blipFill>
          <a:blip r:embed="rId2" cstate="print"/>
          <a:srcRect l="10371" r="7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9" name="Picture 3" descr="N:\-Extension\2013\DCIM\Field 1\IMG_9163.JPG"/>
          <p:cNvPicPr>
            <a:picLocks noChangeAspect="1" noChangeArrowheads="1"/>
          </p:cNvPicPr>
          <p:nvPr/>
        </p:nvPicPr>
        <p:blipFill>
          <a:blip r:embed="rId3" cstate="print"/>
          <a:srcRect t="5941" r="4950"/>
          <a:stretch>
            <a:fillRect/>
          </a:stretch>
        </p:blipFill>
        <p:spPr bwMode="auto">
          <a:xfrm>
            <a:off x="6096000" y="2438400"/>
            <a:ext cx="2895600" cy="4298156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3886200" y="1905000"/>
            <a:ext cx="0" cy="3048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41910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Run = 100’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18288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Rise = 1.5’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0" y="990600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Topsoil Erosion: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10” original – 12” existing = 2” gained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12”/10” gained = 20% accumulated (low)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30480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Slope = 1.5%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038600" y="1905000"/>
            <a:ext cx="685800" cy="49530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-Extension\2013\DCIM\Field 1\IMG_9105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71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Field 1:</a:t>
            </a:r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-Extension\2013\DCIM\Field 1\IMG_9105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 flipH="1">
            <a:off x="533400" y="3581400"/>
            <a:ext cx="7772400" cy="0"/>
          </a:xfrm>
          <a:prstGeom prst="line">
            <a:avLst/>
          </a:prstGeom>
          <a:ln w="762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162800" y="3429000"/>
            <a:ext cx="107738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SHS: 19”</a:t>
            </a:r>
          </a:p>
          <a:p>
            <a:r>
              <a:rPr lang="en-US" sz="800" dirty="0" smtClean="0"/>
              <a:t> 2% </a:t>
            </a:r>
            <a:r>
              <a:rPr lang="en-US" sz="800" dirty="0" err="1" smtClean="0"/>
              <a:t>Redox</a:t>
            </a:r>
            <a:r>
              <a:rPr lang="en-US" sz="800" dirty="0" smtClean="0"/>
              <a:t> Conc.</a:t>
            </a:r>
            <a:endParaRPr 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828800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0-10”	</a:t>
            </a:r>
            <a:r>
              <a:rPr lang="en-US" sz="1600" dirty="0" err="1" smtClean="0">
                <a:solidFill>
                  <a:schemeClr val="bg1"/>
                </a:solidFill>
              </a:rPr>
              <a:t>Ap</a:t>
            </a:r>
            <a:r>
              <a:rPr lang="en-US" sz="1600" dirty="0" smtClean="0">
                <a:solidFill>
                  <a:schemeClr val="bg1"/>
                </a:solidFill>
              </a:rPr>
              <a:t>	Sand (10YR 3/2)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2785646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10-19”	E1	Sand (10YR 5/2)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3852446"/>
            <a:ext cx="708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19-41”	E2	Sand (10YR 6/2)	2-10% RC (7.5 YR 5/4)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5224046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41-55+”	</a:t>
            </a:r>
            <a:r>
              <a:rPr lang="en-US" sz="1600" dirty="0" err="1" smtClean="0">
                <a:solidFill>
                  <a:schemeClr val="bg1"/>
                </a:solidFill>
              </a:rPr>
              <a:t>Btg</a:t>
            </a:r>
            <a:r>
              <a:rPr lang="en-US" sz="1600" dirty="0" smtClean="0">
                <a:solidFill>
                  <a:schemeClr val="bg1"/>
                </a:solidFill>
              </a:rPr>
              <a:t>	Sand (10YR 7/3)	10% RC (5 YR 4/6)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	20% RD (10YR 8/2)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71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Field 1: Poorly drained </a:t>
            </a:r>
            <a:r>
              <a:rPr lang="en-US" sz="2400" dirty="0" err="1" smtClean="0"/>
              <a:t>Ultisol</a:t>
            </a:r>
            <a:r>
              <a:rPr lang="en-US" sz="2400" dirty="0" smtClean="0"/>
              <a:t>, 1.5% Slope	Top soil = 10”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0" y="528262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Ultisol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1600" dirty="0" err="1" smtClean="0">
                <a:solidFill>
                  <a:schemeClr val="bg1"/>
                </a:solidFill>
              </a:rPr>
              <a:t>Argillic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horion</a:t>
            </a:r>
            <a:r>
              <a:rPr lang="en-US" sz="1600" dirty="0" smtClean="0">
                <a:solidFill>
                  <a:schemeClr val="bg1"/>
                </a:solidFill>
              </a:rPr>
              <a:t>, &lt; 35% BS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6477000" y="5105400"/>
            <a:ext cx="381000" cy="914400"/>
          </a:xfrm>
          <a:prstGeom prst="righ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1894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:\-Extension\2013\DCIM\Field 2\IMG_9157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2222" r="88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458</Words>
  <Application>Microsoft Office PowerPoint</Application>
  <PresentationFormat>On-screen Show (4:3)</PresentationFormat>
  <Paragraphs>97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54th Annual Florida Land Judging Contest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UF/IFAS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Ellis,Larry Richard</dc:creator>
  <cp:lastModifiedBy>rex</cp:lastModifiedBy>
  <cp:revision>19</cp:revision>
  <dcterms:created xsi:type="dcterms:W3CDTF">2013-03-19T21:17:56Z</dcterms:created>
  <dcterms:modified xsi:type="dcterms:W3CDTF">2013-04-11T01:23:31Z</dcterms:modified>
</cp:coreProperties>
</file>